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1" r:id="rId3"/>
    <p:sldId id="262" r:id="rId4"/>
    <p:sldId id="257" r:id="rId5"/>
    <p:sldId id="258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88"/>
    <p:restoredTop sz="95859"/>
  </p:normalViewPr>
  <p:slideViewPr>
    <p:cSldViewPr snapToGrid="0" snapToObjects="1">
      <p:cViewPr varScale="1">
        <p:scale>
          <a:sx n="100" d="100"/>
          <a:sy n="100" d="100"/>
        </p:scale>
        <p:origin x="920" y="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E31443-8403-8F4F-9D2A-3BED5836E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E692FFA-6860-3845-A79E-8D4803B6CB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8C0E10F-06F5-6548-B707-5D0B2ADF5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C0ACA25-16A7-9A49-ACE6-C1EF1ED51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B5020D9-FFC3-3246-8721-64EDBF963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841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0FD9296-0DBE-9049-82B8-B94ECAD1E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9D27691-620C-0A4D-9B7D-A2DD0A02A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BAD20F7-C544-3F4B-A48F-D59EDABBF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A4AF45F-3E72-134E-B2DB-722D8C3D0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37E3F56-DB1D-2248-8073-B8220FD0E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154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C02E884-3F2F-B341-B2DD-7B365B438B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DD0E56D-57A8-CA4A-9E4E-342FE73367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ABF576B-D5C6-3244-80C6-78B85A21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EA57E50-B752-7E45-8DFB-9C9245CFE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85F4241-1294-7A4B-BAE7-D375D89E9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495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EF70BAD-D607-B84C-9EF3-25124B756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FE669B8-286A-D842-8E3A-368D949B8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4B66078-2729-5C4F-9AA6-FBC52ADFF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E256A5-7ACD-E348-A219-AE821468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660AC72-91B4-1B4F-8B19-42138EA64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41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4E12F5-16F4-6C44-BF31-28AF47577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9633DEA-5FEB-A841-9C73-21CCF5EB9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D77264C-1C67-B04B-88C6-04032309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BA2393-E71E-FA4F-8145-D916C8119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34BA8FA-EDC9-AC49-99F9-B9413AA4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711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68BF2B-4784-1748-96DB-8CA8A4C63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112C96-58D9-2045-B8C6-F11DB7889A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72F4F7C-F75F-234A-B090-345D3C9FF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68D6D73-F28F-5741-B0FA-D4E19D24B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399729E-E0EC-764E-9865-437AF37E8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299B6D6-6A2D-5C4B-9D10-EF0ACCD17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1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5CDD0DD-736B-E543-AFDE-74E2AC38C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79EC904-D060-0F40-954A-C20A48777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7D213E1-A490-CD4F-B284-D01293416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23A5872-A66B-E34B-A4FA-24955C146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333906B-F417-0D4E-819E-A487C0951F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C44E6DF-0E0B-194F-867D-C8B59DB51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B2D1906-8E41-C244-9629-240C06C93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E543CBD-741D-3948-9E35-2AF17D065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48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FF90303-6AF1-4043-9712-0F1ACA53E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8083F3B-DAC3-6541-B042-8DD78EEFA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C9BA6E3-589A-3E42-9C5A-3EEEF0EB4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E0BA918-2E32-5C4B-AF86-016390021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822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EB75F50-F7A3-2540-AF26-86BA900D7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B2350D9-DA68-3043-BB39-284573902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D1B2702-F41B-9443-8863-A4E803AE5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97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EB032-960B-4042-AFFE-86D8ED897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34B2B2-094A-F740-80D0-D925C9DC6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D7AAC9E-9104-CA45-ACC2-DF0E9CF11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349B130-6FC2-B543-8E66-CF628A19D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4B971E0-0A73-474C-A952-F2D189B99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C3AD063-68EA-C34F-8602-697A145B7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97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AC12215-F1FD-9646-A86B-721E3FCAE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729E9C2-5C0C-044F-A63C-C134C3513F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318CC3E-8F86-9446-B687-C93A61818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87DAFA9-CA19-7841-99D8-93F613D3A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B577EAD-50E4-B44D-A309-352C5390B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EA368FE-77AB-1B4A-A18F-BF8E757BD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35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6CE67D5-A785-794D-982C-CDDA65324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E9552EA-4423-E148-824A-3CE9FD605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A257D17-8C58-6A44-A73D-47251BCF5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C2A11-9437-E64D-AC2D-8B940CE453DE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3E8A283-090A-6944-8962-014F3F72DE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B646F17-1618-EB49-9A06-8417713CC0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66A7E-3B1F-8C48-A5C8-830FD7A11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949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Metin kutusu 20">
            <a:extLst>
              <a:ext uri="{FF2B5EF4-FFF2-40B4-BE49-F238E27FC236}">
                <a16:creationId xmlns:a16="http://schemas.microsoft.com/office/drawing/2014/main" id="{8487D8E6-3D60-ED4D-9E18-40A3D6CD99CA}"/>
              </a:ext>
            </a:extLst>
          </p:cNvPr>
          <p:cNvSpPr txBox="1"/>
          <p:nvPr/>
        </p:nvSpPr>
        <p:spPr>
          <a:xfrm>
            <a:off x="559886" y="3861173"/>
            <a:ext cx="2832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/>
              <a:t>Pretreatment</a:t>
            </a:r>
            <a:r>
              <a:rPr lang="en-GB" sz="1400" dirty="0"/>
              <a:t> extraoral photographs</a:t>
            </a:r>
          </a:p>
        </p:txBody>
      </p:sp>
      <p:sp>
        <p:nvSpPr>
          <p:cNvPr id="26" name="Çerçeve 25">
            <a:extLst>
              <a:ext uri="{FF2B5EF4-FFF2-40B4-BE49-F238E27FC236}">
                <a16:creationId xmlns:a16="http://schemas.microsoft.com/office/drawing/2014/main" id="{B0B816BB-F463-F746-B730-921BC9AB0258}"/>
              </a:ext>
            </a:extLst>
          </p:cNvPr>
          <p:cNvSpPr/>
          <p:nvPr/>
        </p:nvSpPr>
        <p:spPr>
          <a:xfrm>
            <a:off x="157318" y="595876"/>
            <a:ext cx="4941308" cy="3634860"/>
          </a:xfrm>
          <a:prstGeom prst="frame">
            <a:avLst>
              <a:gd name="adj1" fmla="val 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9" name="Grup 28">
            <a:extLst>
              <a:ext uri="{FF2B5EF4-FFF2-40B4-BE49-F238E27FC236}">
                <a16:creationId xmlns:a16="http://schemas.microsoft.com/office/drawing/2014/main" id="{E05CB36B-72B2-F24D-97B6-8CEF6321C1A7}"/>
              </a:ext>
            </a:extLst>
          </p:cNvPr>
          <p:cNvGrpSpPr/>
          <p:nvPr/>
        </p:nvGrpSpPr>
        <p:grpSpPr>
          <a:xfrm>
            <a:off x="5184733" y="595876"/>
            <a:ext cx="6849949" cy="3624801"/>
            <a:chOff x="5184734" y="595877"/>
            <a:chExt cx="6454780" cy="2895468"/>
          </a:xfrm>
        </p:grpSpPr>
        <p:sp>
          <p:nvSpPr>
            <p:cNvPr id="24" name="Metin kutusu 23">
              <a:extLst>
                <a:ext uri="{FF2B5EF4-FFF2-40B4-BE49-F238E27FC236}">
                  <a16:creationId xmlns:a16="http://schemas.microsoft.com/office/drawing/2014/main" id="{B052D71A-A0CF-4E43-BDE2-C5B2BA74212C}"/>
                </a:ext>
              </a:extLst>
            </p:cNvPr>
            <p:cNvSpPr txBox="1"/>
            <p:nvPr/>
          </p:nvSpPr>
          <p:spPr>
            <a:xfrm>
              <a:off x="5416242" y="3104078"/>
              <a:ext cx="2641307" cy="2458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err="1"/>
                <a:t>Pretreatment</a:t>
              </a:r>
              <a:r>
                <a:rPr lang="en-GB" sz="1400" dirty="0"/>
                <a:t> intraoral photographs</a:t>
              </a:r>
            </a:p>
          </p:txBody>
        </p:sp>
        <p:sp>
          <p:nvSpPr>
            <p:cNvPr id="28" name="Çerçeve 27">
              <a:extLst>
                <a:ext uri="{FF2B5EF4-FFF2-40B4-BE49-F238E27FC236}">
                  <a16:creationId xmlns:a16="http://schemas.microsoft.com/office/drawing/2014/main" id="{7A810A7C-D319-2E47-8714-2DB5363BC9C0}"/>
                </a:ext>
              </a:extLst>
            </p:cNvPr>
            <p:cNvSpPr/>
            <p:nvPr/>
          </p:nvSpPr>
          <p:spPr>
            <a:xfrm>
              <a:off x="5184734" y="595877"/>
              <a:ext cx="6454780" cy="2895468"/>
            </a:xfrm>
            <a:prstGeom prst="frame">
              <a:avLst>
                <a:gd name="adj1" fmla="val 63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30" name="Metin kutusu 29">
            <a:extLst>
              <a:ext uri="{FF2B5EF4-FFF2-40B4-BE49-F238E27FC236}">
                <a16:creationId xmlns:a16="http://schemas.microsoft.com/office/drawing/2014/main" id="{BD5C8632-0DC5-4C4A-848E-18036911CBC1}"/>
              </a:ext>
            </a:extLst>
          </p:cNvPr>
          <p:cNvSpPr txBox="1"/>
          <p:nvPr/>
        </p:nvSpPr>
        <p:spPr>
          <a:xfrm>
            <a:off x="5471708" y="6288541"/>
            <a:ext cx="20758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/>
              <a:t>Pretreatment</a:t>
            </a:r>
            <a:r>
              <a:rPr lang="en-GB" sz="1400" dirty="0"/>
              <a:t> radiographs</a:t>
            </a:r>
          </a:p>
        </p:txBody>
      </p:sp>
      <p:sp>
        <p:nvSpPr>
          <p:cNvPr id="31" name="Çerçeve 30">
            <a:extLst>
              <a:ext uri="{FF2B5EF4-FFF2-40B4-BE49-F238E27FC236}">
                <a16:creationId xmlns:a16="http://schemas.microsoft.com/office/drawing/2014/main" id="{A0FBD230-AEF9-4F4E-AD42-297195F299A3}"/>
              </a:ext>
            </a:extLst>
          </p:cNvPr>
          <p:cNvSpPr/>
          <p:nvPr/>
        </p:nvSpPr>
        <p:spPr>
          <a:xfrm>
            <a:off x="5184733" y="4288403"/>
            <a:ext cx="6849949" cy="2526655"/>
          </a:xfrm>
          <a:prstGeom prst="frame">
            <a:avLst>
              <a:gd name="adj1" fmla="val 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7800" y="0"/>
            <a:ext cx="7877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" sz="2400" b="1" dirty="0">
                <a:cs typeface="Times New Roman" panose="02020603050405020304" pitchFamily="18" charset="0"/>
              </a:rPr>
              <a:t>TITLE </a:t>
            </a:r>
            <a:r>
              <a:rPr lang="en" b="1" dirty="0">
                <a:cs typeface="Times New Roman" panose="02020603050405020304" pitchFamily="18" charset="0"/>
              </a:rPr>
              <a:t>(Author name, Institution name, Patient name SHOULD NOT BE SHARED)</a:t>
            </a:r>
            <a:endParaRPr lang="en-US" sz="3600" b="1" dirty="0"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2629" y="5382453"/>
            <a:ext cx="5408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" sz="1600" dirty="0">
                <a:latin typeface="Calibri" panose="020F0502020204030204" pitchFamily="34" charset="0"/>
                <a:cs typeface="Calibri" panose="020F0502020204030204" pitchFamily="34" charset="0"/>
              </a:rPr>
              <a:t>PATIENT’S HISTORY, </a:t>
            </a:r>
          </a:p>
          <a:p>
            <a:pPr algn="just"/>
            <a:r>
              <a:rPr lang="en" sz="1600" dirty="0">
                <a:latin typeface="Calibri" panose="020F0502020204030204" pitchFamily="34" charset="0"/>
                <a:cs typeface="Calibri" panose="020F0502020204030204" pitchFamily="34" charset="0"/>
              </a:rPr>
              <a:t>DIAGNOSIS AND TREATMENT PLAN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9400" y="3815007"/>
            <a:ext cx="314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215535" y="3721054"/>
            <a:ext cx="314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271707" y="6217850"/>
            <a:ext cx="314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</a:t>
            </a:r>
          </a:p>
        </p:txBody>
      </p:sp>
      <p:sp>
        <p:nvSpPr>
          <p:cNvPr id="34" name="Çerçeve 25">
            <a:extLst>
              <a:ext uri="{FF2B5EF4-FFF2-40B4-BE49-F238E27FC236}">
                <a16:creationId xmlns:a16="http://schemas.microsoft.com/office/drawing/2014/main" id="{310C9A8D-DC5B-E14C-AA76-424F8E947AA6}"/>
              </a:ext>
            </a:extLst>
          </p:cNvPr>
          <p:cNvSpPr/>
          <p:nvPr/>
        </p:nvSpPr>
        <p:spPr>
          <a:xfrm>
            <a:off x="157317" y="4288403"/>
            <a:ext cx="4941307" cy="2526656"/>
          </a:xfrm>
          <a:prstGeom prst="frame">
            <a:avLst>
              <a:gd name="adj1" fmla="val 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Çerçeve 25">
            <a:extLst>
              <a:ext uri="{FF2B5EF4-FFF2-40B4-BE49-F238E27FC236}">
                <a16:creationId xmlns:a16="http://schemas.microsoft.com/office/drawing/2014/main" id="{0B1CCA92-F5CC-464E-BE78-DAD69BB27293}"/>
              </a:ext>
            </a:extLst>
          </p:cNvPr>
          <p:cNvSpPr/>
          <p:nvPr/>
        </p:nvSpPr>
        <p:spPr>
          <a:xfrm flipV="1">
            <a:off x="157317" y="52699"/>
            <a:ext cx="11882282" cy="461664"/>
          </a:xfrm>
          <a:prstGeom prst="frame">
            <a:avLst>
              <a:gd name="adj1" fmla="val 637"/>
            </a:avLst>
          </a:prstGeom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731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 33">
            <a:extLst>
              <a:ext uri="{FF2B5EF4-FFF2-40B4-BE49-F238E27FC236}">
                <a16:creationId xmlns:a16="http://schemas.microsoft.com/office/drawing/2014/main" id="{F0FA31DD-9042-BC41-BE8A-FFC7BE33B28A}"/>
              </a:ext>
            </a:extLst>
          </p:cNvPr>
          <p:cNvGrpSpPr/>
          <p:nvPr/>
        </p:nvGrpSpPr>
        <p:grpSpPr>
          <a:xfrm>
            <a:off x="16249" y="152328"/>
            <a:ext cx="7461205" cy="5241184"/>
            <a:chOff x="384339" y="42865"/>
            <a:chExt cx="5690434" cy="5163148"/>
          </a:xfrm>
        </p:grpSpPr>
        <p:sp>
          <p:nvSpPr>
            <p:cNvPr id="31" name="Metin kutusu 30">
              <a:extLst>
                <a:ext uri="{FF2B5EF4-FFF2-40B4-BE49-F238E27FC236}">
                  <a16:creationId xmlns:a16="http://schemas.microsoft.com/office/drawing/2014/main" id="{A430B8BB-88F2-9143-96EF-C23C11A21B27}"/>
                </a:ext>
              </a:extLst>
            </p:cNvPr>
            <p:cNvSpPr txBox="1"/>
            <p:nvPr/>
          </p:nvSpPr>
          <p:spPr>
            <a:xfrm>
              <a:off x="872128" y="4763402"/>
              <a:ext cx="3312555" cy="303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" sz="1400" dirty="0"/>
                <a:t>Treatment progress - intraoral and extraoral photographs</a:t>
              </a:r>
              <a:endParaRPr lang="en-GB" sz="1400" dirty="0"/>
            </a:p>
          </p:txBody>
        </p:sp>
        <p:sp>
          <p:nvSpPr>
            <p:cNvPr id="33" name="Çerçeve 32">
              <a:extLst>
                <a:ext uri="{FF2B5EF4-FFF2-40B4-BE49-F238E27FC236}">
                  <a16:creationId xmlns:a16="http://schemas.microsoft.com/office/drawing/2014/main" id="{544FE82B-0183-3D40-842D-0C33747B7D36}"/>
                </a:ext>
              </a:extLst>
            </p:cNvPr>
            <p:cNvSpPr/>
            <p:nvPr/>
          </p:nvSpPr>
          <p:spPr>
            <a:xfrm>
              <a:off x="384339" y="42865"/>
              <a:ext cx="5690434" cy="5163148"/>
            </a:xfrm>
            <a:prstGeom prst="frame">
              <a:avLst>
                <a:gd name="adj1" fmla="val 63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38" name="Çerçeve 37">
            <a:extLst>
              <a:ext uri="{FF2B5EF4-FFF2-40B4-BE49-F238E27FC236}">
                <a16:creationId xmlns:a16="http://schemas.microsoft.com/office/drawing/2014/main" id="{20964CB7-4BBC-3D4E-B9EE-5DEB781287B4}"/>
              </a:ext>
            </a:extLst>
          </p:cNvPr>
          <p:cNvSpPr/>
          <p:nvPr/>
        </p:nvSpPr>
        <p:spPr>
          <a:xfrm>
            <a:off x="7608844" y="152329"/>
            <a:ext cx="4456156" cy="5241184"/>
          </a:xfrm>
          <a:prstGeom prst="frame">
            <a:avLst>
              <a:gd name="adj1" fmla="val 637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9" name="Metin kutusu 38">
            <a:extLst>
              <a:ext uri="{FF2B5EF4-FFF2-40B4-BE49-F238E27FC236}">
                <a16:creationId xmlns:a16="http://schemas.microsoft.com/office/drawing/2014/main" id="{F98D81C0-7597-6B45-92AA-6F9BD16F3127}"/>
              </a:ext>
            </a:extLst>
          </p:cNvPr>
          <p:cNvSpPr txBox="1"/>
          <p:nvPr/>
        </p:nvSpPr>
        <p:spPr>
          <a:xfrm>
            <a:off x="7961958" y="4879964"/>
            <a:ext cx="4148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400" dirty="0"/>
              <a:t>Treatment progress - radiographs (if any)/ Cephalometric measurements</a:t>
            </a:r>
            <a:endParaRPr lang="en-GB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341171" y="5979562"/>
            <a:ext cx="4824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(EXPLANATIONS ABOUT TREATMENT PROGRESS)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41171" y="4887783"/>
            <a:ext cx="314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693116" y="4922140"/>
            <a:ext cx="314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</a:p>
        </p:txBody>
      </p:sp>
      <p:sp>
        <p:nvSpPr>
          <p:cNvPr id="18" name="Çerçeve 31">
            <a:extLst>
              <a:ext uri="{FF2B5EF4-FFF2-40B4-BE49-F238E27FC236}">
                <a16:creationId xmlns:a16="http://schemas.microsoft.com/office/drawing/2014/main" id="{56838DE5-C869-BF45-91D3-37E0E53FBF3D}"/>
              </a:ext>
            </a:extLst>
          </p:cNvPr>
          <p:cNvSpPr/>
          <p:nvPr/>
        </p:nvSpPr>
        <p:spPr>
          <a:xfrm>
            <a:off x="16807" y="5439679"/>
            <a:ext cx="12048193" cy="1418320"/>
          </a:xfrm>
          <a:prstGeom prst="frame">
            <a:avLst>
              <a:gd name="adj1" fmla="val 637"/>
            </a:avLst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705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 33">
            <a:extLst>
              <a:ext uri="{FF2B5EF4-FFF2-40B4-BE49-F238E27FC236}">
                <a16:creationId xmlns:a16="http://schemas.microsoft.com/office/drawing/2014/main" id="{F0FA31DD-9042-BC41-BE8A-FFC7BE33B28A}"/>
              </a:ext>
            </a:extLst>
          </p:cNvPr>
          <p:cNvGrpSpPr/>
          <p:nvPr/>
        </p:nvGrpSpPr>
        <p:grpSpPr>
          <a:xfrm>
            <a:off x="16249" y="152328"/>
            <a:ext cx="7554132" cy="5225651"/>
            <a:chOff x="384339" y="42865"/>
            <a:chExt cx="5690434" cy="5163148"/>
          </a:xfrm>
        </p:grpSpPr>
        <p:sp>
          <p:nvSpPr>
            <p:cNvPr id="31" name="Metin kutusu 30">
              <a:extLst>
                <a:ext uri="{FF2B5EF4-FFF2-40B4-BE49-F238E27FC236}">
                  <a16:creationId xmlns:a16="http://schemas.microsoft.com/office/drawing/2014/main" id="{A430B8BB-88F2-9143-96EF-C23C11A21B27}"/>
                </a:ext>
              </a:extLst>
            </p:cNvPr>
            <p:cNvSpPr txBox="1"/>
            <p:nvPr/>
          </p:nvSpPr>
          <p:spPr>
            <a:xfrm>
              <a:off x="872128" y="4763402"/>
              <a:ext cx="3200562" cy="3040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" sz="1400" dirty="0"/>
                <a:t>Treatment progress intraoral and extraoral photographs</a:t>
              </a:r>
              <a:endParaRPr lang="en-GB" sz="1400" dirty="0"/>
            </a:p>
          </p:txBody>
        </p:sp>
        <p:sp>
          <p:nvSpPr>
            <p:cNvPr id="33" name="Çerçeve 32">
              <a:extLst>
                <a:ext uri="{FF2B5EF4-FFF2-40B4-BE49-F238E27FC236}">
                  <a16:creationId xmlns:a16="http://schemas.microsoft.com/office/drawing/2014/main" id="{544FE82B-0183-3D40-842D-0C33747B7D36}"/>
                </a:ext>
              </a:extLst>
            </p:cNvPr>
            <p:cNvSpPr/>
            <p:nvPr/>
          </p:nvSpPr>
          <p:spPr>
            <a:xfrm>
              <a:off x="384339" y="42865"/>
              <a:ext cx="5690434" cy="5163148"/>
            </a:xfrm>
            <a:prstGeom prst="frame">
              <a:avLst>
                <a:gd name="adj1" fmla="val 63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38" name="Çerçeve 37">
            <a:extLst>
              <a:ext uri="{FF2B5EF4-FFF2-40B4-BE49-F238E27FC236}">
                <a16:creationId xmlns:a16="http://schemas.microsoft.com/office/drawing/2014/main" id="{20964CB7-4BBC-3D4E-B9EE-5DEB781287B4}"/>
              </a:ext>
            </a:extLst>
          </p:cNvPr>
          <p:cNvSpPr/>
          <p:nvPr/>
        </p:nvSpPr>
        <p:spPr>
          <a:xfrm>
            <a:off x="7698376" y="152328"/>
            <a:ext cx="4366624" cy="5225651"/>
          </a:xfrm>
          <a:prstGeom prst="frame">
            <a:avLst>
              <a:gd name="adj1" fmla="val 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9" name="Metin kutusu 38">
            <a:extLst>
              <a:ext uri="{FF2B5EF4-FFF2-40B4-BE49-F238E27FC236}">
                <a16:creationId xmlns:a16="http://schemas.microsoft.com/office/drawing/2014/main" id="{F98D81C0-7597-6B45-92AA-6F9BD16F3127}"/>
              </a:ext>
            </a:extLst>
          </p:cNvPr>
          <p:cNvSpPr txBox="1"/>
          <p:nvPr/>
        </p:nvSpPr>
        <p:spPr>
          <a:xfrm>
            <a:off x="7998192" y="4864695"/>
            <a:ext cx="3530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err="1"/>
              <a:t>Treatment</a:t>
            </a:r>
            <a:r>
              <a:rPr lang="tr-TR" sz="1400" dirty="0"/>
              <a:t> </a:t>
            </a:r>
            <a:r>
              <a:rPr lang="tr-TR" sz="1400" dirty="0" err="1"/>
              <a:t>progress</a:t>
            </a:r>
            <a:r>
              <a:rPr lang="tr-TR" sz="1400" dirty="0"/>
              <a:t> - </a:t>
            </a:r>
            <a:r>
              <a:rPr lang="tr-TR" sz="1400" dirty="0" err="1"/>
              <a:t>photographs</a:t>
            </a:r>
            <a:r>
              <a:rPr lang="tr-TR" sz="1400" dirty="0"/>
              <a:t> (</a:t>
            </a:r>
            <a:r>
              <a:rPr lang="tr-TR" sz="1400" dirty="0" err="1"/>
              <a:t>details</a:t>
            </a:r>
            <a:r>
              <a:rPr lang="tr-TR" sz="1400" dirty="0"/>
              <a:t> </a:t>
            </a:r>
            <a:r>
              <a:rPr lang="tr-TR" sz="1400" dirty="0" err="1"/>
              <a:t>if</a:t>
            </a:r>
            <a:r>
              <a:rPr lang="tr-TR" sz="1400" dirty="0"/>
              <a:t> </a:t>
            </a:r>
            <a:r>
              <a:rPr lang="tr-TR" sz="1400" dirty="0" err="1"/>
              <a:t>any</a:t>
            </a:r>
            <a:r>
              <a:rPr lang="tr-TR" sz="1400" dirty="0"/>
              <a:t>)</a:t>
            </a:r>
            <a:endParaRPr lang="en-GB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569E3F-662A-8D48-AE93-8C3B8C9FF95A}"/>
              </a:ext>
            </a:extLst>
          </p:cNvPr>
          <p:cNvSpPr txBox="1"/>
          <p:nvPr/>
        </p:nvSpPr>
        <p:spPr>
          <a:xfrm>
            <a:off x="349137" y="4897413"/>
            <a:ext cx="314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CECC8D-5AC3-B647-ADE7-BE9BE38A3F33}"/>
              </a:ext>
            </a:extLst>
          </p:cNvPr>
          <p:cNvSpPr txBox="1"/>
          <p:nvPr/>
        </p:nvSpPr>
        <p:spPr>
          <a:xfrm>
            <a:off x="7755853" y="4897413"/>
            <a:ext cx="314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</a:t>
            </a:r>
          </a:p>
        </p:txBody>
      </p:sp>
      <p:sp>
        <p:nvSpPr>
          <p:cNvPr id="12" name="Çerçeve 31">
            <a:extLst>
              <a:ext uri="{FF2B5EF4-FFF2-40B4-BE49-F238E27FC236}">
                <a16:creationId xmlns:a16="http://schemas.microsoft.com/office/drawing/2014/main" id="{B8690AE9-E326-4946-BB4B-EE0451DC665F}"/>
              </a:ext>
            </a:extLst>
          </p:cNvPr>
          <p:cNvSpPr/>
          <p:nvPr/>
        </p:nvSpPr>
        <p:spPr>
          <a:xfrm>
            <a:off x="16807" y="5439679"/>
            <a:ext cx="12048193" cy="1418320"/>
          </a:xfrm>
          <a:prstGeom prst="frame">
            <a:avLst>
              <a:gd name="adj1" fmla="val 637"/>
            </a:avLst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F8F83334-61EF-4295-7695-7CF0E18E6D45}"/>
              </a:ext>
            </a:extLst>
          </p:cNvPr>
          <p:cNvSpPr txBox="1"/>
          <p:nvPr/>
        </p:nvSpPr>
        <p:spPr>
          <a:xfrm>
            <a:off x="341171" y="5979562"/>
            <a:ext cx="4824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(EXPLANATIONS ABOUT TREATMENT PROGRESS)</a:t>
            </a:r>
          </a:p>
        </p:txBody>
      </p:sp>
    </p:spTree>
    <p:extLst>
      <p:ext uri="{BB962C8B-B14F-4D97-AF65-F5344CB8AC3E}">
        <p14:creationId xmlns:p14="http://schemas.microsoft.com/office/powerpoint/2010/main" val="1462903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Çerçeve 34">
            <a:extLst>
              <a:ext uri="{FF2B5EF4-FFF2-40B4-BE49-F238E27FC236}">
                <a16:creationId xmlns:a16="http://schemas.microsoft.com/office/drawing/2014/main" id="{02806FFB-0B65-5044-A020-892BCB2C23C1}"/>
              </a:ext>
            </a:extLst>
          </p:cNvPr>
          <p:cNvSpPr/>
          <p:nvPr/>
        </p:nvSpPr>
        <p:spPr>
          <a:xfrm>
            <a:off x="6501947" y="2667091"/>
            <a:ext cx="5673246" cy="2604337"/>
          </a:xfrm>
          <a:prstGeom prst="frame">
            <a:avLst>
              <a:gd name="adj1" fmla="val 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2" name="Çerçeve 31">
            <a:extLst>
              <a:ext uri="{FF2B5EF4-FFF2-40B4-BE49-F238E27FC236}">
                <a16:creationId xmlns:a16="http://schemas.microsoft.com/office/drawing/2014/main" id="{6658AF91-0647-4C4C-8DCF-23680A71D46C}"/>
              </a:ext>
            </a:extLst>
          </p:cNvPr>
          <p:cNvSpPr/>
          <p:nvPr/>
        </p:nvSpPr>
        <p:spPr>
          <a:xfrm>
            <a:off x="55972" y="5351996"/>
            <a:ext cx="12120384" cy="1506003"/>
          </a:xfrm>
          <a:prstGeom prst="frame">
            <a:avLst>
              <a:gd name="adj1" fmla="val 637"/>
            </a:avLst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4" name="Çerçeve 33">
            <a:extLst>
              <a:ext uri="{FF2B5EF4-FFF2-40B4-BE49-F238E27FC236}">
                <a16:creationId xmlns:a16="http://schemas.microsoft.com/office/drawing/2014/main" id="{EF711717-71D5-6D40-A9B8-4B6DB3F070CC}"/>
              </a:ext>
            </a:extLst>
          </p:cNvPr>
          <p:cNvSpPr/>
          <p:nvPr/>
        </p:nvSpPr>
        <p:spPr>
          <a:xfrm>
            <a:off x="55972" y="81669"/>
            <a:ext cx="6164075" cy="5206693"/>
          </a:xfrm>
          <a:prstGeom prst="frame">
            <a:avLst>
              <a:gd name="adj1" fmla="val 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600" y="487913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</a:t>
            </a:r>
            <a:endParaRPr lang="en-US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3" name="Çerçeve 32">
            <a:extLst>
              <a:ext uri="{FF2B5EF4-FFF2-40B4-BE49-F238E27FC236}">
                <a16:creationId xmlns:a16="http://schemas.microsoft.com/office/drawing/2014/main" id="{2552E767-5E1E-3D40-B069-50F518B3738D}"/>
              </a:ext>
            </a:extLst>
          </p:cNvPr>
          <p:cNvSpPr/>
          <p:nvPr/>
        </p:nvSpPr>
        <p:spPr>
          <a:xfrm>
            <a:off x="6501947" y="22979"/>
            <a:ext cx="5688243" cy="2664323"/>
          </a:xfrm>
          <a:prstGeom prst="frame">
            <a:avLst>
              <a:gd name="adj1" fmla="val 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33E54A4C-3AF7-1140-9462-4E34415388AF}"/>
              </a:ext>
            </a:extLst>
          </p:cNvPr>
          <p:cNvSpPr txBox="1"/>
          <p:nvPr/>
        </p:nvSpPr>
        <p:spPr>
          <a:xfrm>
            <a:off x="8723870" y="5362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6" name="TextBox 2">
            <a:extLst>
              <a:ext uri="{FF2B5EF4-FFF2-40B4-BE49-F238E27FC236}">
                <a16:creationId xmlns:a16="http://schemas.microsoft.com/office/drawing/2014/main" id="{86D84383-B58A-42C8-A9A6-626C3936CABD}"/>
              </a:ext>
            </a:extLst>
          </p:cNvPr>
          <p:cNvSpPr txBox="1"/>
          <p:nvPr/>
        </p:nvSpPr>
        <p:spPr>
          <a:xfrm>
            <a:off x="6604303" y="4968503"/>
            <a:ext cx="272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</a:t>
            </a:r>
            <a:endParaRPr lang="en-US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0" name="Metin kutusu 30">
            <a:extLst>
              <a:ext uri="{FF2B5EF4-FFF2-40B4-BE49-F238E27FC236}">
                <a16:creationId xmlns:a16="http://schemas.microsoft.com/office/drawing/2014/main" id="{8DF6B70D-46B0-BA43-91F0-8F43863C9499}"/>
              </a:ext>
            </a:extLst>
          </p:cNvPr>
          <p:cNvSpPr txBox="1"/>
          <p:nvPr/>
        </p:nvSpPr>
        <p:spPr>
          <a:xfrm>
            <a:off x="480273" y="4912317"/>
            <a:ext cx="3171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sz="1400" dirty="0"/>
              <a:t>Final intraoral and extraoral photographs</a:t>
            </a:r>
            <a:endParaRPr lang="en-GB" sz="1400" dirty="0"/>
          </a:p>
        </p:txBody>
      </p:sp>
      <p:sp>
        <p:nvSpPr>
          <p:cNvPr id="41" name="Metin kutusu 38">
            <a:extLst>
              <a:ext uri="{FF2B5EF4-FFF2-40B4-BE49-F238E27FC236}">
                <a16:creationId xmlns:a16="http://schemas.microsoft.com/office/drawing/2014/main" id="{7B2C59B4-1301-7E4C-980D-5EEAB32BD8DA}"/>
              </a:ext>
            </a:extLst>
          </p:cNvPr>
          <p:cNvSpPr txBox="1"/>
          <p:nvPr/>
        </p:nvSpPr>
        <p:spPr>
          <a:xfrm>
            <a:off x="6958864" y="2298957"/>
            <a:ext cx="3530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/>
              <a:t>Final </a:t>
            </a:r>
            <a:r>
              <a:rPr lang="tr-TR" sz="1400" dirty="0" err="1"/>
              <a:t>radiographs</a:t>
            </a:r>
            <a:endParaRPr lang="en-GB" sz="14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5A630BD-93F8-0F4C-8322-BEA649FEA6DB}"/>
              </a:ext>
            </a:extLst>
          </p:cNvPr>
          <p:cNvSpPr txBox="1"/>
          <p:nvPr/>
        </p:nvSpPr>
        <p:spPr>
          <a:xfrm>
            <a:off x="55971" y="5439776"/>
            <a:ext cx="5286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(EXPLANATIONS ABOUT TREATMENT OUTCOMES)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F0250D4-8851-0347-B1D5-3074E86AA533}"/>
              </a:ext>
            </a:extLst>
          </p:cNvPr>
          <p:cNvSpPr txBox="1"/>
          <p:nvPr/>
        </p:nvSpPr>
        <p:spPr>
          <a:xfrm>
            <a:off x="6583170" y="223680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</a:t>
            </a:r>
            <a:endParaRPr lang="en-US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6" name="Metin kutusu 38">
            <a:extLst>
              <a:ext uri="{FF2B5EF4-FFF2-40B4-BE49-F238E27FC236}">
                <a16:creationId xmlns:a16="http://schemas.microsoft.com/office/drawing/2014/main" id="{141DAAE9-5403-ED4C-B4F6-02387BDD84CA}"/>
              </a:ext>
            </a:extLst>
          </p:cNvPr>
          <p:cNvSpPr txBox="1"/>
          <p:nvPr/>
        </p:nvSpPr>
        <p:spPr>
          <a:xfrm>
            <a:off x="6876548" y="4980586"/>
            <a:ext cx="3530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err="1"/>
              <a:t>Cephalometric</a:t>
            </a:r>
            <a:r>
              <a:rPr lang="tr-TR" sz="1400" dirty="0"/>
              <a:t> </a:t>
            </a:r>
            <a:r>
              <a:rPr lang="tr-TR" sz="1400" dirty="0" err="1"/>
              <a:t>superimpositions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584036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Çerçeve 16">
            <a:extLst>
              <a:ext uri="{FF2B5EF4-FFF2-40B4-BE49-F238E27FC236}">
                <a16:creationId xmlns:a16="http://schemas.microsoft.com/office/drawing/2014/main" id="{D85E42BD-9FF7-EE46-9D6B-2808298CD7A0}"/>
              </a:ext>
            </a:extLst>
          </p:cNvPr>
          <p:cNvSpPr/>
          <p:nvPr/>
        </p:nvSpPr>
        <p:spPr>
          <a:xfrm>
            <a:off x="5376518" y="175053"/>
            <a:ext cx="6658963" cy="3043922"/>
          </a:xfrm>
          <a:prstGeom prst="frame">
            <a:avLst>
              <a:gd name="adj1" fmla="val 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1" name="Grup 20">
            <a:extLst>
              <a:ext uri="{FF2B5EF4-FFF2-40B4-BE49-F238E27FC236}">
                <a16:creationId xmlns:a16="http://schemas.microsoft.com/office/drawing/2014/main" id="{92E7F03D-E3FD-9C41-874C-15DFC3222387}"/>
              </a:ext>
            </a:extLst>
          </p:cNvPr>
          <p:cNvGrpSpPr/>
          <p:nvPr/>
        </p:nvGrpSpPr>
        <p:grpSpPr>
          <a:xfrm>
            <a:off x="156519" y="175052"/>
            <a:ext cx="5176789" cy="4682026"/>
            <a:chOff x="372902" y="175052"/>
            <a:chExt cx="4959245" cy="4743312"/>
          </a:xfrm>
        </p:grpSpPr>
        <p:sp>
          <p:nvSpPr>
            <p:cNvPr id="16" name="Çerçeve 15">
              <a:extLst>
                <a:ext uri="{FF2B5EF4-FFF2-40B4-BE49-F238E27FC236}">
                  <a16:creationId xmlns:a16="http://schemas.microsoft.com/office/drawing/2014/main" id="{168A5D5F-C22B-504E-9881-0E06ABCB8E23}"/>
                </a:ext>
              </a:extLst>
            </p:cNvPr>
            <p:cNvSpPr/>
            <p:nvPr/>
          </p:nvSpPr>
          <p:spPr>
            <a:xfrm>
              <a:off x="372902" y="175052"/>
              <a:ext cx="4959245" cy="4743312"/>
            </a:xfrm>
            <a:prstGeom prst="frame">
              <a:avLst>
                <a:gd name="adj1" fmla="val 63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" name="Metin kutusu 19">
              <a:extLst>
                <a:ext uri="{FF2B5EF4-FFF2-40B4-BE49-F238E27FC236}">
                  <a16:creationId xmlns:a16="http://schemas.microsoft.com/office/drawing/2014/main" id="{13552C50-94CE-A94B-B939-F871386CD0CC}"/>
                </a:ext>
              </a:extLst>
            </p:cNvPr>
            <p:cNvSpPr txBox="1"/>
            <p:nvPr/>
          </p:nvSpPr>
          <p:spPr>
            <a:xfrm>
              <a:off x="969245" y="4555536"/>
              <a:ext cx="2719557" cy="311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1400" dirty="0" err="1"/>
                <a:t>Postretention</a:t>
              </a:r>
              <a:r>
                <a:rPr lang="tr-TR" sz="1400" dirty="0"/>
                <a:t> </a:t>
              </a:r>
              <a:r>
                <a:rPr lang="en" sz="1400" dirty="0"/>
                <a:t>extraoral photographs</a:t>
              </a:r>
              <a:endParaRPr lang="en-GB" sz="140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19100" y="44958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</a:t>
            </a:r>
            <a:endParaRPr lang="en-US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26710" y="281886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</a:t>
            </a:r>
            <a:endParaRPr lang="en-US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2" name="Çerçeve 31">
            <a:extLst>
              <a:ext uri="{FF2B5EF4-FFF2-40B4-BE49-F238E27FC236}">
                <a16:creationId xmlns:a16="http://schemas.microsoft.com/office/drawing/2014/main" id="{CD455846-7841-4403-A939-41F94C020966}"/>
              </a:ext>
            </a:extLst>
          </p:cNvPr>
          <p:cNvSpPr/>
          <p:nvPr/>
        </p:nvSpPr>
        <p:spPr>
          <a:xfrm>
            <a:off x="5376518" y="3273932"/>
            <a:ext cx="6658963" cy="3409015"/>
          </a:xfrm>
          <a:prstGeom prst="frame">
            <a:avLst>
              <a:gd name="adj1" fmla="val 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3" name="Metin kutusu 32">
            <a:extLst>
              <a:ext uri="{FF2B5EF4-FFF2-40B4-BE49-F238E27FC236}">
                <a16:creationId xmlns:a16="http://schemas.microsoft.com/office/drawing/2014/main" id="{21B4D2B8-7E2A-4029-940F-8947DF442821}"/>
              </a:ext>
            </a:extLst>
          </p:cNvPr>
          <p:cNvSpPr txBox="1"/>
          <p:nvPr/>
        </p:nvSpPr>
        <p:spPr>
          <a:xfrm>
            <a:off x="5678162" y="6315419"/>
            <a:ext cx="26282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Postretention</a:t>
            </a:r>
            <a:r>
              <a:rPr lang="tr-TR" sz="1400" dirty="0"/>
              <a:t> </a:t>
            </a:r>
            <a:r>
              <a:rPr lang="tr-TR" sz="1400" dirty="0" err="1"/>
              <a:t>radiographs</a:t>
            </a:r>
            <a:r>
              <a:rPr lang="tr-TR" sz="1400" dirty="0"/>
              <a:t> (</a:t>
            </a:r>
            <a:r>
              <a:rPr lang="tr-TR" sz="1400" dirty="0" err="1"/>
              <a:t>if</a:t>
            </a:r>
            <a:r>
              <a:rPr lang="tr-TR" sz="1400" dirty="0"/>
              <a:t> </a:t>
            </a:r>
            <a:r>
              <a:rPr lang="tr-TR" sz="1400" dirty="0" err="1"/>
              <a:t>any</a:t>
            </a:r>
            <a:r>
              <a:rPr lang="tr-TR" sz="1400" dirty="0"/>
              <a:t>)</a:t>
            </a:r>
            <a:endParaRPr lang="en-GB" sz="1400" dirty="0"/>
          </a:p>
        </p:txBody>
      </p:sp>
      <p:sp>
        <p:nvSpPr>
          <p:cNvPr id="30" name="Metin kutusu 19">
            <a:extLst>
              <a:ext uri="{FF2B5EF4-FFF2-40B4-BE49-F238E27FC236}">
                <a16:creationId xmlns:a16="http://schemas.microsoft.com/office/drawing/2014/main" id="{43DECFB0-0595-1C43-8E69-205F531BF9CE}"/>
              </a:ext>
            </a:extLst>
          </p:cNvPr>
          <p:cNvSpPr txBox="1"/>
          <p:nvPr/>
        </p:nvSpPr>
        <p:spPr>
          <a:xfrm>
            <a:off x="5678162" y="2829228"/>
            <a:ext cx="2807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Postretention</a:t>
            </a:r>
            <a:r>
              <a:rPr lang="tr-TR" sz="1400" dirty="0"/>
              <a:t> </a:t>
            </a:r>
            <a:r>
              <a:rPr lang="en" sz="1400" dirty="0"/>
              <a:t>intraoral photographs</a:t>
            </a:r>
            <a:endParaRPr lang="en-GB" sz="1400" dirty="0"/>
          </a:p>
        </p:txBody>
      </p:sp>
      <p:sp>
        <p:nvSpPr>
          <p:cNvPr id="35" name="TextBox 2">
            <a:extLst>
              <a:ext uri="{FF2B5EF4-FFF2-40B4-BE49-F238E27FC236}">
                <a16:creationId xmlns:a16="http://schemas.microsoft.com/office/drawing/2014/main" id="{44EAD956-F7CE-8B4F-B748-4E71F3EB7439}"/>
              </a:ext>
            </a:extLst>
          </p:cNvPr>
          <p:cNvSpPr txBox="1"/>
          <p:nvPr/>
        </p:nvSpPr>
        <p:spPr>
          <a:xfrm>
            <a:off x="5426710" y="6246169"/>
            <a:ext cx="272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</a:t>
            </a:r>
            <a:endParaRPr lang="en-US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13C5BD7-1FF3-994B-BE40-A8BBEF058BDB}"/>
              </a:ext>
            </a:extLst>
          </p:cNvPr>
          <p:cNvSpPr txBox="1"/>
          <p:nvPr/>
        </p:nvSpPr>
        <p:spPr>
          <a:xfrm>
            <a:off x="164382" y="4978439"/>
            <a:ext cx="5408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Conclusion</a:t>
            </a:r>
          </a:p>
          <a:p>
            <a:pPr algn="just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7" name="Çerçeve 25">
            <a:extLst>
              <a:ext uri="{FF2B5EF4-FFF2-40B4-BE49-F238E27FC236}">
                <a16:creationId xmlns:a16="http://schemas.microsoft.com/office/drawing/2014/main" id="{752A661A-D369-D644-BA23-4F2B1A521A2C}"/>
              </a:ext>
            </a:extLst>
          </p:cNvPr>
          <p:cNvSpPr/>
          <p:nvPr/>
        </p:nvSpPr>
        <p:spPr>
          <a:xfrm>
            <a:off x="156519" y="4926004"/>
            <a:ext cx="5176789" cy="1756943"/>
          </a:xfrm>
          <a:prstGeom prst="frame">
            <a:avLst>
              <a:gd name="adj1" fmla="val 637"/>
            </a:avLst>
          </a:prstGeom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429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̧üra Sarı Vaka Yarışması SON" id="{76DB5BAB-BDAB-6A4F-89A9-B2AFA2029EDE}" vid="{D09A2C6D-9E63-5A49-BB46-17D77E3D37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Teması</Template>
  <TotalTime>7635</TotalTime>
  <Words>116</Words>
  <Application>Microsoft Macintosh PowerPoint</Application>
  <PresentationFormat>Geniş ekran</PresentationFormat>
  <Paragraphs>34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9</cp:revision>
  <cp:lastPrinted>2021-10-17T11:53:10Z</cp:lastPrinted>
  <dcterms:created xsi:type="dcterms:W3CDTF">2022-06-13T15:59:27Z</dcterms:created>
  <dcterms:modified xsi:type="dcterms:W3CDTF">2024-02-26T15:05:13Z</dcterms:modified>
</cp:coreProperties>
</file>